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699141"/>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Online Auction Management System</a:t>
            </a:r>
            <a:endParaRPr lang="en-US" sz="4400" dirty="0"/>
          </a:p>
        </p:txBody>
      </p:sp>
      <p:sp>
        <p:nvSpPr>
          <p:cNvPr id="4" name="Text 1"/>
          <p:cNvSpPr/>
          <p:nvPr/>
        </p:nvSpPr>
        <p:spPr>
          <a:xfrm>
            <a:off x="837724" y="3466148"/>
            <a:ext cx="7468553" cy="3064193"/>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Welcome to the Online Auction Management System, a web-based platform designed to facilitate seamless trading between buyers and sellers. This system offers a wide array of features for managing auctions, handling transactions, and ensuring a secure and engaging user experience. Admins play a crucial role in maintaining platform integrity through auction approvals and user management. With the online auction market projected to reach $250 billion by 2028, this platform is poised to capitalize on significant growth opportunities.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2112" y="713303"/>
            <a:ext cx="7739777" cy="1179909"/>
          </a:xfrm>
          <a:prstGeom prst="rect">
            <a:avLst/>
          </a:prstGeom>
          <a:noFill/>
          <a:ln/>
        </p:spPr>
        <p:txBody>
          <a:bodyPr wrap="square" lIns="0" tIns="0" rIns="0" bIns="0" rtlCol="0" anchor="t"/>
          <a:lstStyle/>
          <a:p>
            <a:pPr indent="0" marL="0">
              <a:lnSpc>
                <a:spcPts val="4600"/>
              </a:lnSpc>
              <a:buNone/>
            </a:pPr>
            <a:r>
              <a:rPr lang="en-US" sz="3700" spc="-74" kern="0" dirty="0">
                <a:solidFill>
                  <a:srgbClr val="D73AD7"/>
                </a:solidFill>
                <a:latin typeface="Source Serif Pro Semi Bold" pitchFamily="34" charset="0"/>
                <a:ea typeface="Source Serif Pro Semi Bold" pitchFamily="34" charset="-122"/>
                <a:cs typeface="Source Serif Pro Semi Bold" pitchFamily="34" charset="-120"/>
              </a:rPr>
              <a:t>Conclusion and Future Enhancements</a:t>
            </a:r>
            <a:endParaRPr lang="en-US" sz="3700" dirty="0"/>
          </a:p>
        </p:txBody>
      </p:sp>
      <p:sp>
        <p:nvSpPr>
          <p:cNvPr id="4" name="Text 1"/>
          <p:cNvSpPr/>
          <p:nvPr/>
        </p:nvSpPr>
        <p:spPr>
          <a:xfrm>
            <a:off x="702112" y="2194084"/>
            <a:ext cx="7739777" cy="1283970"/>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The Online Auction Management System offers significant benefits, ensuring efficient and secure trading. Future plans include mobile app development and AI-driven recommendations. With the online auction market expected to grow 15% annually, this platform is set for continued success. We invite potential users and investors to join us in shaping the future of online auctions.</a:t>
            </a:r>
            <a:endParaRPr lang="en-US" sz="1550" dirty="0"/>
          </a:p>
        </p:txBody>
      </p:sp>
      <p:sp>
        <p:nvSpPr>
          <p:cNvPr id="5" name="Shape 2"/>
          <p:cNvSpPr/>
          <p:nvPr/>
        </p:nvSpPr>
        <p:spPr>
          <a:xfrm>
            <a:off x="991553" y="3703677"/>
            <a:ext cx="22860" cy="3812500"/>
          </a:xfrm>
          <a:prstGeom prst="roundRect">
            <a:avLst>
              <a:gd name="adj" fmla="val 368569"/>
            </a:avLst>
          </a:prstGeom>
          <a:solidFill>
            <a:srgbClr val="DABADD"/>
          </a:solidFill>
          <a:ln/>
        </p:spPr>
      </p:sp>
      <p:sp>
        <p:nvSpPr>
          <p:cNvPr id="6" name="Shape 3"/>
          <p:cNvSpPr/>
          <p:nvPr/>
        </p:nvSpPr>
        <p:spPr>
          <a:xfrm>
            <a:off x="1205746" y="4143494"/>
            <a:ext cx="702112" cy="22860"/>
          </a:xfrm>
          <a:prstGeom prst="roundRect">
            <a:avLst>
              <a:gd name="adj" fmla="val 368569"/>
            </a:avLst>
          </a:prstGeom>
          <a:solidFill>
            <a:srgbClr val="DABADD"/>
          </a:solidFill>
          <a:ln/>
        </p:spPr>
      </p:sp>
      <p:sp>
        <p:nvSpPr>
          <p:cNvPr id="7" name="Shape 4"/>
          <p:cNvSpPr/>
          <p:nvPr/>
        </p:nvSpPr>
        <p:spPr>
          <a:xfrm>
            <a:off x="777359" y="3929301"/>
            <a:ext cx="451247" cy="451247"/>
          </a:xfrm>
          <a:prstGeom prst="roundRect">
            <a:avLst>
              <a:gd name="adj" fmla="val 18672"/>
            </a:avLst>
          </a:prstGeom>
          <a:solidFill>
            <a:srgbClr val="F4D4F7"/>
          </a:solidFill>
          <a:ln w="7620">
            <a:solidFill>
              <a:srgbClr val="DABADD"/>
            </a:solidFill>
            <a:prstDash val="solid"/>
          </a:ln>
        </p:spPr>
      </p:sp>
      <p:sp>
        <p:nvSpPr>
          <p:cNvPr id="8" name="Text 5"/>
          <p:cNvSpPr/>
          <p:nvPr/>
        </p:nvSpPr>
        <p:spPr>
          <a:xfrm>
            <a:off x="932140" y="4013240"/>
            <a:ext cx="141565" cy="283250"/>
          </a:xfrm>
          <a:prstGeom prst="rect">
            <a:avLst/>
          </a:prstGeom>
          <a:noFill/>
          <a:ln/>
        </p:spPr>
        <p:txBody>
          <a:bodyPr wrap="none" lIns="0" tIns="0" rIns="0" bIns="0" rtlCol="0" anchor="t"/>
          <a:lstStyle/>
          <a:p>
            <a:pPr algn="ctr" indent="0" marL="0">
              <a:lnSpc>
                <a:spcPts val="2200"/>
              </a:lnSpc>
              <a:buNone/>
            </a:pPr>
            <a:r>
              <a:rPr lang="en-US" sz="2200" spc="-45"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00" dirty="0"/>
          </a:p>
        </p:txBody>
      </p:sp>
      <p:sp>
        <p:nvSpPr>
          <p:cNvPr id="9" name="Text 6"/>
          <p:cNvSpPr/>
          <p:nvPr/>
        </p:nvSpPr>
        <p:spPr>
          <a:xfrm>
            <a:off x="2106216" y="3904178"/>
            <a:ext cx="2360057" cy="294918"/>
          </a:xfrm>
          <a:prstGeom prst="rect">
            <a:avLst/>
          </a:prstGeom>
          <a:noFill/>
          <a:ln/>
        </p:spPr>
        <p:txBody>
          <a:bodyPr wrap="none" lIns="0" tIns="0" rIns="0" bIns="0" rtlCol="0" anchor="t"/>
          <a:lstStyle/>
          <a:p>
            <a:pPr algn="l" indent="0" marL="0">
              <a:lnSpc>
                <a:spcPts val="2300"/>
              </a:lnSpc>
              <a:buNone/>
            </a:pPr>
            <a:r>
              <a:rPr lang="en-US" sz="1850" spc="-37" kern="0" dirty="0">
                <a:solidFill>
                  <a:srgbClr val="272525"/>
                </a:solidFill>
                <a:latin typeface="Source Serif Pro Semi Bold" pitchFamily="34" charset="0"/>
                <a:ea typeface="Source Serif Pro Semi Bold" pitchFamily="34" charset="-122"/>
                <a:cs typeface="Source Serif Pro Semi Bold" pitchFamily="34" charset="-120"/>
              </a:rPr>
              <a:t>Mobile App</a:t>
            </a:r>
            <a:endParaRPr lang="en-US" sz="1850" dirty="0"/>
          </a:p>
        </p:txBody>
      </p:sp>
      <p:sp>
        <p:nvSpPr>
          <p:cNvPr id="10" name="Text 7"/>
          <p:cNvSpPr/>
          <p:nvPr/>
        </p:nvSpPr>
        <p:spPr>
          <a:xfrm>
            <a:off x="2106216" y="4319349"/>
            <a:ext cx="6335673" cy="320992"/>
          </a:xfrm>
          <a:prstGeom prst="rect">
            <a:avLst/>
          </a:prstGeom>
          <a:noFill/>
          <a:ln/>
        </p:spPr>
        <p:txBody>
          <a:bodyPr wrap="none" lIns="0" tIns="0" rIns="0" bIns="0" rtlCol="0" anchor="t"/>
          <a:lstStyle/>
          <a:p>
            <a:pPr algn="l"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Develop a mobile app for iOS and Android devices.</a:t>
            </a:r>
            <a:endParaRPr lang="en-US" sz="1550" dirty="0"/>
          </a:p>
        </p:txBody>
      </p:sp>
      <p:sp>
        <p:nvSpPr>
          <p:cNvPr id="11" name="Shape 8"/>
          <p:cNvSpPr/>
          <p:nvPr/>
        </p:nvSpPr>
        <p:spPr>
          <a:xfrm>
            <a:off x="1205746" y="5481161"/>
            <a:ext cx="702112" cy="22860"/>
          </a:xfrm>
          <a:prstGeom prst="roundRect">
            <a:avLst>
              <a:gd name="adj" fmla="val 368569"/>
            </a:avLst>
          </a:prstGeom>
          <a:solidFill>
            <a:srgbClr val="DABADD"/>
          </a:solidFill>
          <a:ln/>
        </p:spPr>
      </p:sp>
      <p:sp>
        <p:nvSpPr>
          <p:cNvPr id="12" name="Shape 9"/>
          <p:cNvSpPr/>
          <p:nvPr/>
        </p:nvSpPr>
        <p:spPr>
          <a:xfrm>
            <a:off x="777359" y="5266968"/>
            <a:ext cx="451247" cy="451247"/>
          </a:xfrm>
          <a:prstGeom prst="roundRect">
            <a:avLst>
              <a:gd name="adj" fmla="val 18672"/>
            </a:avLst>
          </a:prstGeom>
          <a:solidFill>
            <a:srgbClr val="F4D4F7"/>
          </a:solidFill>
          <a:ln w="7620">
            <a:solidFill>
              <a:srgbClr val="DABADD"/>
            </a:solidFill>
            <a:prstDash val="solid"/>
          </a:ln>
        </p:spPr>
      </p:sp>
      <p:sp>
        <p:nvSpPr>
          <p:cNvPr id="13" name="Text 10"/>
          <p:cNvSpPr/>
          <p:nvPr/>
        </p:nvSpPr>
        <p:spPr>
          <a:xfrm>
            <a:off x="932140" y="5350907"/>
            <a:ext cx="141565" cy="283250"/>
          </a:xfrm>
          <a:prstGeom prst="rect">
            <a:avLst/>
          </a:prstGeom>
          <a:noFill/>
          <a:ln/>
        </p:spPr>
        <p:txBody>
          <a:bodyPr wrap="none" lIns="0" tIns="0" rIns="0" bIns="0" rtlCol="0" anchor="t"/>
          <a:lstStyle/>
          <a:p>
            <a:pPr algn="ctr" indent="0" marL="0">
              <a:lnSpc>
                <a:spcPts val="2200"/>
              </a:lnSpc>
              <a:buNone/>
            </a:pPr>
            <a:r>
              <a:rPr lang="en-US" sz="2200" spc="-45"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00" dirty="0"/>
          </a:p>
        </p:txBody>
      </p:sp>
      <p:sp>
        <p:nvSpPr>
          <p:cNvPr id="14" name="Text 11"/>
          <p:cNvSpPr/>
          <p:nvPr/>
        </p:nvSpPr>
        <p:spPr>
          <a:xfrm>
            <a:off x="2106216" y="5241846"/>
            <a:ext cx="2987278" cy="294918"/>
          </a:xfrm>
          <a:prstGeom prst="rect">
            <a:avLst/>
          </a:prstGeom>
          <a:noFill/>
          <a:ln/>
        </p:spPr>
        <p:txBody>
          <a:bodyPr wrap="none" lIns="0" tIns="0" rIns="0" bIns="0" rtlCol="0" anchor="t"/>
          <a:lstStyle/>
          <a:p>
            <a:pPr algn="l" indent="0" marL="0">
              <a:lnSpc>
                <a:spcPts val="2300"/>
              </a:lnSpc>
              <a:buNone/>
            </a:pPr>
            <a:r>
              <a:rPr lang="en-US" sz="1850" spc="-37" kern="0" dirty="0">
                <a:solidFill>
                  <a:srgbClr val="272525"/>
                </a:solidFill>
                <a:latin typeface="Source Serif Pro Semi Bold" pitchFamily="34" charset="0"/>
                <a:ea typeface="Source Serif Pro Semi Bold" pitchFamily="34" charset="-122"/>
                <a:cs typeface="Source Serif Pro Semi Bold" pitchFamily="34" charset="-120"/>
              </a:rPr>
              <a:t>AI-Driven Recommendations</a:t>
            </a:r>
            <a:endParaRPr lang="en-US" sz="1850" dirty="0"/>
          </a:p>
        </p:txBody>
      </p:sp>
      <p:sp>
        <p:nvSpPr>
          <p:cNvPr id="15" name="Text 12"/>
          <p:cNvSpPr/>
          <p:nvPr/>
        </p:nvSpPr>
        <p:spPr>
          <a:xfrm>
            <a:off x="2106216" y="5657017"/>
            <a:ext cx="6335673" cy="320992"/>
          </a:xfrm>
          <a:prstGeom prst="rect">
            <a:avLst/>
          </a:prstGeom>
          <a:noFill/>
          <a:ln/>
        </p:spPr>
        <p:txBody>
          <a:bodyPr wrap="none" lIns="0" tIns="0" rIns="0" bIns="0" rtlCol="0" anchor="t"/>
          <a:lstStyle/>
          <a:p>
            <a:pPr algn="l"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Implement AI to enhance user experience.</a:t>
            </a:r>
            <a:endParaRPr lang="en-US" sz="1550" dirty="0"/>
          </a:p>
        </p:txBody>
      </p:sp>
      <p:sp>
        <p:nvSpPr>
          <p:cNvPr id="16" name="Shape 13"/>
          <p:cNvSpPr/>
          <p:nvPr/>
        </p:nvSpPr>
        <p:spPr>
          <a:xfrm>
            <a:off x="1205746" y="6818828"/>
            <a:ext cx="702112" cy="22860"/>
          </a:xfrm>
          <a:prstGeom prst="roundRect">
            <a:avLst>
              <a:gd name="adj" fmla="val 368569"/>
            </a:avLst>
          </a:prstGeom>
          <a:solidFill>
            <a:srgbClr val="DABADD"/>
          </a:solidFill>
          <a:ln/>
        </p:spPr>
      </p:sp>
      <p:sp>
        <p:nvSpPr>
          <p:cNvPr id="17" name="Shape 14"/>
          <p:cNvSpPr/>
          <p:nvPr/>
        </p:nvSpPr>
        <p:spPr>
          <a:xfrm>
            <a:off x="777359" y="6604635"/>
            <a:ext cx="451247" cy="451247"/>
          </a:xfrm>
          <a:prstGeom prst="roundRect">
            <a:avLst>
              <a:gd name="adj" fmla="val 18672"/>
            </a:avLst>
          </a:prstGeom>
          <a:solidFill>
            <a:srgbClr val="F4D4F7"/>
          </a:solidFill>
          <a:ln w="7620">
            <a:solidFill>
              <a:srgbClr val="DABADD"/>
            </a:solidFill>
            <a:prstDash val="solid"/>
          </a:ln>
        </p:spPr>
      </p:sp>
      <p:sp>
        <p:nvSpPr>
          <p:cNvPr id="18" name="Text 15"/>
          <p:cNvSpPr/>
          <p:nvPr/>
        </p:nvSpPr>
        <p:spPr>
          <a:xfrm>
            <a:off x="932140" y="6688574"/>
            <a:ext cx="141565" cy="283250"/>
          </a:xfrm>
          <a:prstGeom prst="rect">
            <a:avLst/>
          </a:prstGeom>
          <a:noFill/>
          <a:ln/>
        </p:spPr>
        <p:txBody>
          <a:bodyPr wrap="none" lIns="0" tIns="0" rIns="0" bIns="0" rtlCol="0" anchor="t"/>
          <a:lstStyle/>
          <a:p>
            <a:pPr algn="ctr" indent="0" marL="0">
              <a:lnSpc>
                <a:spcPts val="2200"/>
              </a:lnSpc>
              <a:buNone/>
            </a:pPr>
            <a:r>
              <a:rPr lang="en-US" sz="2200" spc="-45"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00" dirty="0"/>
          </a:p>
        </p:txBody>
      </p:sp>
      <p:sp>
        <p:nvSpPr>
          <p:cNvPr id="19" name="Text 16"/>
          <p:cNvSpPr/>
          <p:nvPr/>
        </p:nvSpPr>
        <p:spPr>
          <a:xfrm>
            <a:off x="2106216" y="6579513"/>
            <a:ext cx="2360057" cy="294918"/>
          </a:xfrm>
          <a:prstGeom prst="rect">
            <a:avLst/>
          </a:prstGeom>
          <a:noFill/>
          <a:ln/>
        </p:spPr>
        <p:txBody>
          <a:bodyPr wrap="none" lIns="0" tIns="0" rIns="0" bIns="0" rtlCol="0" anchor="t"/>
          <a:lstStyle/>
          <a:p>
            <a:pPr algn="l" indent="0" marL="0">
              <a:lnSpc>
                <a:spcPts val="2300"/>
              </a:lnSpc>
              <a:buNone/>
            </a:pPr>
            <a:r>
              <a:rPr lang="en-US" sz="1850" spc="-37" kern="0" dirty="0">
                <a:solidFill>
                  <a:srgbClr val="272525"/>
                </a:solidFill>
                <a:latin typeface="Source Serif Pro Semi Bold" pitchFamily="34" charset="0"/>
                <a:ea typeface="Source Serif Pro Semi Bold" pitchFamily="34" charset="-122"/>
                <a:cs typeface="Source Serif Pro Semi Bold" pitchFamily="34" charset="-120"/>
              </a:rPr>
              <a:t>Strategic Growth</a:t>
            </a:r>
            <a:endParaRPr lang="en-US" sz="1850" dirty="0"/>
          </a:p>
        </p:txBody>
      </p:sp>
      <p:sp>
        <p:nvSpPr>
          <p:cNvPr id="20" name="Text 17"/>
          <p:cNvSpPr/>
          <p:nvPr/>
        </p:nvSpPr>
        <p:spPr>
          <a:xfrm>
            <a:off x="2106216" y="6994684"/>
            <a:ext cx="6335673" cy="320992"/>
          </a:xfrm>
          <a:prstGeom prst="rect">
            <a:avLst/>
          </a:prstGeom>
          <a:noFill/>
          <a:ln/>
        </p:spPr>
        <p:txBody>
          <a:bodyPr wrap="none" lIns="0" tIns="0" rIns="0" bIns="0" rtlCol="0" anchor="t"/>
          <a:lstStyle/>
          <a:p>
            <a:pPr algn="l"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Grow in annual revenue year over year.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6377" y="958453"/>
            <a:ext cx="7604046" cy="1294209"/>
          </a:xfrm>
          <a:prstGeom prst="rect">
            <a:avLst/>
          </a:prstGeom>
          <a:noFill/>
          <a:ln/>
        </p:spPr>
        <p:txBody>
          <a:bodyPr wrap="square" lIns="0" tIns="0" rIns="0" bIns="0" rtlCol="0" anchor="t"/>
          <a:lstStyle/>
          <a:p>
            <a:pPr indent="0" marL="0">
              <a:lnSpc>
                <a:spcPts val="5050"/>
              </a:lnSpc>
              <a:buNone/>
            </a:pPr>
            <a:r>
              <a:rPr lang="en-US" sz="4050" spc="-82" kern="0" dirty="0">
                <a:solidFill>
                  <a:srgbClr val="D73AD7"/>
                </a:solidFill>
                <a:latin typeface="Source Serif Pro Semi Bold" pitchFamily="34" charset="0"/>
                <a:ea typeface="Source Serif Pro Semi Bold" pitchFamily="34" charset="-122"/>
                <a:cs typeface="Source Serif Pro Semi Bold" pitchFamily="34" charset="-120"/>
              </a:rPr>
              <a:t>User Registration and Account Management</a:t>
            </a:r>
            <a:endParaRPr lang="en-US" sz="4050" dirty="0"/>
          </a:p>
        </p:txBody>
      </p:sp>
      <p:sp>
        <p:nvSpPr>
          <p:cNvPr id="4" name="Text 1"/>
          <p:cNvSpPr/>
          <p:nvPr/>
        </p:nvSpPr>
        <p:spPr>
          <a:xfrm>
            <a:off x="6256377" y="2582585"/>
            <a:ext cx="7604046" cy="1759744"/>
          </a:xfrm>
          <a:prstGeom prst="rect">
            <a:avLst/>
          </a:prstGeom>
          <a:noFill/>
          <a:ln/>
        </p:spPr>
        <p:txBody>
          <a:bodyPr wrap="square" lIns="0" tIns="0" rIns="0" bIns="0" rtlCol="0" anchor="t"/>
          <a:lstStyle/>
          <a:p>
            <a:pP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The Online Auction Management System simplifies user registration with an intuitive process. New users can quickly create accounts, ensuring secure logins and robust password management. User profiles allow for easy updating of personal information, providing a personalized experience. With platforms like eBay boasting 135 million users in Q4 2023, a seamless user experience is paramount.</a:t>
            </a:r>
            <a:endParaRPr lang="en-US" sz="1700" dirty="0"/>
          </a:p>
        </p:txBody>
      </p:sp>
      <p:sp>
        <p:nvSpPr>
          <p:cNvPr id="5" name="Shape 2"/>
          <p:cNvSpPr/>
          <p:nvPr/>
        </p:nvSpPr>
        <p:spPr>
          <a:xfrm>
            <a:off x="6256377" y="4837152"/>
            <a:ext cx="494943" cy="494943"/>
          </a:xfrm>
          <a:prstGeom prst="roundRect">
            <a:avLst>
              <a:gd name="adj" fmla="val 18671"/>
            </a:avLst>
          </a:prstGeom>
          <a:solidFill>
            <a:srgbClr val="F4D4F7"/>
          </a:solidFill>
          <a:ln w="7620">
            <a:solidFill>
              <a:srgbClr val="DABADD"/>
            </a:solidFill>
            <a:prstDash val="solid"/>
          </a:ln>
        </p:spPr>
      </p:sp>
      <p:sp>
        <p:nvSpPr>
          <p:cNvPr id="6" name="Text 3"/>
          <p:cNvSpPr/>
          <p:nvPr/>
        </p:nvSpPr>
        <p:spPr>
          <a:xfrm>
            <a:off x="6426160" y="4929307"/>
            <a:ext cx="155258" cy="310634"/>
          </a:xfrm>
          <a:prstGeom prst="rect">
            <a:avLst/>
          </a:prstGeom>
          <a:noFill/>
          <a:ln/>
        </p:spPr>
        <p:txBody>
          <a:bodyPr wrap="none" lIns="0" tIns="0" rIns="0" bIns="0" rtlCol="0" anchor="t"/>
          <a:lstStyle/>
          <a:p>
            <a:pPr algn="ctr" indent="0" marL="0">
              <a:lnSpc>
                <a:spcPts val="2400"/>
              </a:lnSpc>
              <a:buNone/>
            </a:pPr>
            <a:r>
              <a:rPr lang="en-US" sz="2400" spc="-49"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00" dirty="0"/>
          </a:p>
        </p:txBody>
      </p:sp>
      <p:sp>
        <p:nvSpPr>
          <p:cNvPr id="7" name="Text 4"/>
          <p:cNvSpPr/>
          <p:nvPr/>
        </p:nvSpPr>
        <p:spPr>
          <a:xfrm>
            <a:off x="6971228" y="4837152"/>
            <a:ext cx="2588538" cy="323493"/>
          </a:xfrm>
          <a:prstGeom prst="rect">
            <a:avLst/>
          </a:prstGeom>
          <a:noFill/>
          <a:ln/>
        </p:spPr>
        <p:txBody>
          <a:bodyPr wrap="none" lIns="0" tIns="0" rIns="0" bIns="0" rtlCol="0" anchor="t"/>
          <a:lstStyle/>
          <a:p>
            <a:pPr indent="0" marL="0">
              <a:lnSpc>
                <a:spcPts val="2500"/>
              </a:lnSpc>
              <a:buNone/>
            </a:pPr>
            <a:r>
              <a:rPr lang="en-US" sz="2000" spc="-41" kern="0" dirty="0">
                <a:solidFill>
                  <a:srgbClr val="272525"/>
                </a:solidFill>
                <a:latin typeface="Source Serif Pro Semi Bold" pitchFamily="34" charset="0"/>
                <a:ea typeface="Source Serif Pro Semi Bold" pitchFamily="34" charset="-122"/>
                <a:cs typeface="Source Serif Pro Semi Bold" pitchFamily="34" charset="-120"/>
              </a:rPr>
              <a:t>Easy Sign-Up</a:t>
            </a:r>
            <a:endParaRPr lang="en-US" sz="2000" dirty="0"/>
          </a:p>
        </p:txBody>
      </p:sp>
      <p:sp>
        <p:nvSpPr>
          <p:cNvPr id="8" name="Text 5"/>
          <p:cNvSpPr/>
          <p:nvPr/>
        </p:nvSpPr>
        <p:spPr>
          <a:xfrm>
            <a:off x="6971228" y="5292566"/>
            <a:ext cx="2977277" cy="703898"/>
          </a:xfrm>
          <a:prstGeom prst="rect">
            <a:avLst/>
          </a:prstGeom>
          <a:noFill/>
          <a:ln/>
        </p:spPr>
        <p:txBody>
          <a:bodyPr wrap="square" lIns="0" tIns="0" rIns="0" bIns="0" rtlCol="0" anchor="t"/>
          <a:lstStyle/>
          <a:p>
            <a:pP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New users can quickly register with minimal information.</a:t>
            </a:r>
            <a:endParaRPr lang="en-US" sz="1700" dirty="0"/>
          </a:p>
        </p:txBody>
      </p:sp>
      <p:sp>
        <p:nvSpPr>
          <p:cNvPr id="9" name="Shape 6"/>
          <p:cNvSpPr/>
          <p:nvPr/>
        </p:nvSpPr>
        <p:spPr>
          <a:xfrm>
            <a:off x="10168414" y="4837152"/>
            <a:ext cx="494943" cy="494943"/>
          </a:xfrm>
          <a:prstGeom prst="roundRect">
            <a:avLst>
              <a:gd name="adj" fmla="val 18671"/>
            </a:avLst>
          </a:prstGeom>
          <a:solidFill>
            <a:srgbClr val="F4D4F7"/>
          </a:solidFill>
          <a:ln w="7620">
            <a:solidFill>
              <a:srgbClr val="DABADD"/>
            </a:solidFill>
            <a:prstDash val="solid"/>
          </a:ln>
        </p:spPr>
      </p:sp>
      <p:sp>
        <p:nvSpPr>
          <p:cNvPr id="10" name="Text 7"/>
          <p:cNvSpPr/>
          <p:nvPr/>
        </p:nvSpPr>
        <p:spPr>
          <a:xfrm>
            <a:off x="10338197" y="4929307"/>
            <a:ext cx="155258" cy="310634"/>
          </a:xfrm>
          <a:prstGeom prst="rect">
            <a:avLst/>
          </a:prstGeom>
          <a:noFill/>
          <a:ln/>
        </p:spPr>
        <p:txBody>
          <a:bodyPr wrap="none" lIns="0" tIns="0" rIns="0" bIns="0" rtlCol="0" anchor="t"/>
          <a:lstStyle/>
          <a:p>
            <a:pPr algn="ctr" indent="0" marL="0">
              <a:lnSpc>
                <a:spcPts val="2400"/>
              </a:lnSpc>
              <a:buNone/>
            </a:pPr>
            <a:r>
              <a:rPr lang="en-US" sz="2400" spc="-49"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00" dirty="0"/>
          </a:p>
        </p:txBody>
      </p:sp>
      <p:sp>
        <p:nvSpPr>
          <p:cNvPr id="11" name="Text 8"/>
          <p:cNvSpPr/>
          <p:nvPr/>
        </p:nvSpPr>
        <p:spPr>
          <a:xfrm>
            <a:off x="10883265" y="4837152"/>
            <a:ext cx="2588538" cy="323493"/>
          </a:xfrm>
          <a:prstGeom prst="rect">
            <a:avLst/>
          </a:prstGeom>
          <a:noFill/>
          <a:ln/>
        </p:spPr>
        <p:txBody>
          <a:bodyPr wrap="none" lIns="0" tIns="0" rIns="0" bIns="0" rtlCol="0" anchor="t"/>
          <a:lstStyle/>
          <a:p>
            <a:pPr indent="0" marL="0">
              <a:lnSpc>
                <a:spcPts val="2500"/>
              </a:lnSpc>
              <a:buNone/>
            </a:pPr>
            <a:r>
              <a:rPr lang="en-US" sz="2000" spc="-41" kern="0" dirty="0">
                <a:solidFill>
                  <a:srgbClr val="272525"/>
                </a:solidFill>
                <a:latin typeface="Source Serif Pro Semi Bold" pitchFamily="34" charset="0"/>
                <a:ea typeface="Source Serif Pro Semi Bold" pitchFamily="34" charset="-122"/>
                <a:cs typeface="Source Serif Pro Semi Bold" pitchFamily="34" charset="-120"/>
              </a:rPr>
              <a:t>Secure Login</a:t>
            </a:r>
            <a:endParaRPr lang="en-US" sz="2000" dirty="0"/>
          </a:p>
        </p:txBody>
      </p:sp>
      <p:sp>
        <p:nvSpPr>
          <p:cNvPr id="12" name="Text 9"/>
          <p:cNvSpPr/>
          <p:nvPr/>
        </p:nvSpPr>
        <p:spPr>
          <a:xfrm>
            <a:off x="10883265" y="5292566"/>
            <a:ext cx="2977277" cy="703898"/>
          </a:xfrm>
          <a:prstGeom prst="rect">
            <a:avLst/>
          </a:prstGeom>
          <a:noFill/>
          <a:ln/>
        </p:spPr>
        <p:txBody>
          <a:bodyPr wrap="square" lIns="0" tIns="0" rIns="0" bIns="0" rtlCol="0" anchor="t"/>
          <a:lstStyle/>
          <a:p>
            <a:pP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Robust password management ensures account security.</a:t>
            </a:r>
            <a:endParaRPr lang="en-US" sz="1700" dirty="0"/>
          </a:p>
        </p:txBody>
      </p:sp>
      <p:sp>
        <p:nvSpPr>
          <p:cNvPr id="13" name="Shape 10"/>
          <p:cNvSpPr/>
          <p:nvPr/>
        </p:nvSpPr>
        <p:spPr>
          <a:xfrm>
            <a:off x="6256377" y="6463784"/>
            <a:ext cx="494943" cy="494943"/>
          </a:xfrm>
          <a:prstGeom prst="roundRect">
            <a:avLst>
              <a:gd name="adj" fmla="val 18671"/>
            </a:avLst>
          </a:prstGeom>
          <a:solidFill>
            <a:srgbClr val="F4D4F7"/>
          </a:solidFill>
          <a:ln w="7620">
            <a:solidFill>
              <a:srgbClr val="DABADD"/>
            </a:solidFill>
            <a:prstDash val="solid"/>
          </a:ln>
        </p:spPr>
      </p:sp>
      <p:sp>
        <p:nvSpPr>
          <p:cNvPr id="14" name="Text 11"/>
          <p:cNvSpPr/>
          <p:nvPr/>
        </p:nvSpPr>
        <p:spPr>
          <a:xfrm>
            <a:off x="6426160" y="6555938"/>
            <a:ext cx="155258" cy="310634"/>
          </a:xfrm>
          <a:prstGeom prst="rect">
            <a:avLst/>
          </a:prstGeom>
          <a:noFill/>
          <a:ln/>
        </p:spPr>
        <p:txBody>
          <a:bodyPr wrap="none" lIns="0" tIns="0" rIns="0" bIns="0" rtlCol="0" anchor="t"/>
          <a:lstStyle/>
          <a:p>
            <a:pPr algn="ctr" indent="0" marL="0">
              <a:lnSpc>
                <a:spcPts val="2400"/>
              </a:lnSpc>
              <a:buNone/>
            </a:pPr>
            <a:r>
              <a:rPr lang="en-US" sz="2400" spc="-49"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00" dirty="0"/>
          </a:p>
        </p:txBody>
      </p:sp>
      <p:sp>
        <p:nvSpPr>
          <p:cNvPr id="15" name="Text 12"/>
          <p:cNvSpPr/>
          <p:nvPr/>
        </p:nvSpPr>
        <p:spPr>
          <a:xfrm>
            <a:off x="6971228" y="6463784"/>
            <a:ext cx="2588538" cy="323493"/>
          </a:xfrm>
          <a:prstGeom prst="rect">
            <a:avLst/>
          </a:prstGeom>
          <a:noFill/>
          <a:ln/>
        </p:spPr>
        <p:txBody>
          <a:bodyPr wrap="none" lIns="0" tIns="0" rIns="0" bIns="0" rtlCol="0" anchor="t"/>
          <a:lstStyle/>
          <a:p>
            <a:pPr indent="0" marL="0">
              <a:lnSpc>
                <a:spcPts val="2500"/>
              </a:lnSpc>
              <a:buNone/>
            </a:pPr>
            <a:r>
              <a:rPr lang="en-US" sz="2000" spc="-41" kern="0" dirty="0">
                <a:solidFill>
                  <a:srgbClr val="272525"/>
                </a:solidFill>
                <a:latin typeface="Source Serif Pro Semi Bold" pitchFamily="34" charset="0"/>
                <a:ea typeface="Source Serif Pro Semi Bold" pitchFamily="34" charset="-122"/>
                <a:cs typeface="Source Serif Pro Semi Bold" pitchFamily="34" charset="-120"/>
              </a:rPr>
              <a:t>Profile Updates</a:t>
            </a:r>
            <a:endParaRPr lang="en-US" sz="2000" dirty="0"/>
          </a:p>
        </p:txBody>
      </p:sp>
      <p:sp>
        <p:nvSpPr>
          <p:cNvPr id="16" name="Text 13"/>
          <p:cNvSpPr/>
          <p:nvPr/>
        </p:nvSpPr>
        <p:spPr>
          <a:xfrm>
            <a:off x="6971228" y="6919198"/>
            <a:ext cx="6889194" cy="351949"/>
          </a:xfrm>
          <a:prstGeom prst="rect">
            <a:avLst/>
          </a:prstGeom>
          <a:noFill/>
          <a:ln/>
        </p:spPr>
        <p:txBody>
          <a:bodyPr wrap="none" lIns="0" tIns="0" rIns="0" bIns="0" rtlCol="0" anchor="t"/>
          <a:lstStyle/>
          <a:p>
            <a:pP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Users can easily manage and update their personal information.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7207" y="774383"/>
            <a:ext cx="7037546" cy="622459"/>
          </a:xfrm>
          <a:prstGeom prst="rect">
            <a:avLst/>
          </a:prstGeom>
          <a:noFill/>
          <a:ln/>
        </p:spPr>
        <p:txBody>
          <a:bodyPr wrap="none" lIns="0" tIns="0" rIns="0" bIns="0" rtlCol="0" anchor="t"/>
          <a:lstStyle/>
          <a:p>
            <a:pPr indent="0" marL="0">
              <a:lnSpc>
                <a:spcPts val="4900"/>
              </a:lnSpc>
              <a:buNone/>
            </a:pPr>
            <a:r>
              <a:rPr lang="en-US" sz="3900" spc="-78" kern="0" dirty="0">
                <a:solidFill>
                  <a:srgbClr val="D73AD7"/>
                </a:solidFill>
                <a:latin typeface="Source Serif Pro Semi Bold" pitchFamily="34" charset="0"/>
                <a:ea typeface="Source Serif Pro Semi Bold" pitchFamily="34" charset="-122"/>
                <a:cs typeface="Source Serif Pro Semi Bold" pitchFamily="34" charset="-120"/>
              </a:rPr>
              <a:t>Creating and Managing Auctions</a:t>
            </a:r>
            <a:endParaRPr lang="en-US" sz="3900" dirty="0"/>
          </a:p>
        </p:txBody>
      </p:sp>
      <p:sp>
        <p:nvSpPr>
          <p:cNvPr id="4" name="Text 1"/>
          <p:cNvSpPr/>
          <p:nvPr/>
        </p:nvSpPr>
        <p:spPr>
          <a:xfrm>
            <a:off x="6227207" y="1714262"/>
            <a:ext cx="7662386" cy="169306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Creating an auction is straightforward, beginning with a name and description and a photo upload to showcase the item. Sellers set the duration and starting price, retaining the flexibility to extend the auction if no bids are placed. This feature maximizes the chances of a successful sale. With an average auction listing conversion rate of 45% across platforms, this streamlined process enhances user engagement and success.</a:t>
            </a:r>
            <a:endParaRPr lang="en-US" sz="1650" dirty="0"/>
          </a:p>
        </p:txBody>
      </p:sp>
      <p:pic>
        <p:nvPicPr>
          <p:cNvPr id="5" name="Image 1" descr="preencoded.png">    </p:cNvPr>
          <p:cNvPicPr>
            <a:picLocks noChangeAspect="1"/>
          </p:cNvPicPr>
          <p:nvPr/>
        </p:nvPicPr>
        <p:blipFill>
          <a:blip r:embed="rId2"/>
          <a:stretch>
            <a:fillRect/>
          </a:stretch>
        </p:blipFill>
        <p:spPr>
          <a:xfrm>
            <a:off x="6227207" y="3645337"/>
            <a:ext cx="1058228" cy="1269921"/>
          </a:xfrm>
          <a:prstGeom prst="rect">
            <a:avLst/>
          </a:prstGeom>
        </p:spPr>
      </p:pic>
      <p:sp>
        <p:nvSpPr>
          <p:cNvPr id="6" name="Text 2"/>
          <p:cNvSpPr/>
          <p:nvPr/>
        </p:nvSpPr>
        <p:spPr>
          <a:xfrm>
            <a:off x="7602855" y="3856911"/>
            <a:ext cx="2490073" cy="311110"/>
          </a:xfrm>
          <a:prstGeom prst="rect">
            <a:avLst/>
          </a:prstGeom>
          <a:noFill/>
          <a:ln/>
        </p:spPr>
        <p:txBody>
          <a:bodyPr wrap="none" lIns="0" tIns="0" rIns="0" bIns="0" rtlCol="0" anchor="t"/>
          <a:lstStyle/>
          <a:p>
            <a:pPr algn="l"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Auction Details</a:t>
            </a:r>
            <a:endParaRPr lang="en-US" sz="1950" dirty="0"/>
          </a:p>
        </p:txBody>
      </p:sp>
      <p:sp>
        <p:nvSpPr>
          <p:cNvPr id="7" name="Text 3"/>
          <p:cNvSpPr/>
          <p:nvPr/>
        </p:nvSpPr>
        <p:spPr>
          <a:xfrm>
            <a:off x="7602855" y="4294942"/>
            <a:ext cx="6286738" cy="338614"/>
          </a:xfrm>
          <a:prstGeom prst="rect">
            <a:avLst/>
          </a:prstGeom>
          <a:noFill/>
          <a:ln/>
        </p:spPr>
        <p:txBody>
          <a:bodyPr wrap="non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Name, description, and photo upload.</a:t>
            </a:r>
            <a:endParaRPr lang="en-US" sz="1650" dirty="0"/>
          </a:p>
        </p:txBody>
      </p:sp>
      <p:pic>
        <p:nvPicPr>
          <p:cNvPr id="8" name="Image 2" descr="preencoded.png">    </p:cNvPr>
          <p:cNvPicPr>
            <a:picLocks noChangeAspect="1"/>
          </p:cNvPicPr>
          <p:nvPr/>
        </p:nvPicPr>
        <p:blipFill>
          <a:blip r:embed="rId3"/>
          <a:stretch>
            <a:fillRect/>
          </a:stretch>
        </p:blipFill>
        <p:spPr>
          <a:xfrm>
            <a:off x="6227207" y="4915257"/>
            <a:ext cx="1058228" cy="1269921"/>
          </a:xfrm>
          <a:prstGeom prst="rect">
            <a:avLst/>
          </a:prstGeom>
        </p:spPr>
      </p:pic>
      <p:sp>
        <p:nvSpPr>
          <p:cNvPr id="9" name="Text 4"/>
          <p:cNvSpPr/>
          <p:nvPr/>
        </p:nvSpPr>
        <p:spPr>
          <a:xfrm>
            <a:off x="7602855" y="5126831"/>
            <a:ext cx="2490073" cy="311110"/>
          </a:xfrm>
          <a:prstGeom prst="rect">
            <a:avLst/>
          </a:prstGeom>
          <a:noFill/>
          <a:ln/>
        </p:spPr>
        <p:txBody>
          <a:bodyPr wrap="none" lIns="0" tIns="0" rIns="0" bIns="0" rtlCol="0" anchor="t"/>
          <a:lstStyle/>
          <a:p>
            <a:pPr algn="l"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Set Duration</a:t>
            </a:r>
            <a:endParaRPr lang="en-US" sz="1950" dirty="0"/>
          </a:p>
        </p:txBody>
      </p:sp>
      <p:sp>
        <p:nvSpPr>
          <p:cNvPr id="10" name="Text 5"/>
          <p:cNvSpPr/>
          <p:nvPr/>
        </p:nvSpPr>
        <p:spPr>
          <a:xfrm>
            <a:off x="7602855" y="5564862"/>
            <a:ext cx="6286738" cy="338614"/>
          </a:xfrm>
          <a:prstGeom prst="rect">
            <a:avLst/>
          </a:prstGeom>
          <a:noFill/>
          <a:ln/>
        </p:spPr>
        <p:txBody>
          <a:bodyPr wrap="non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Define the auction length and starting price.</a:t>
            </a:r>
            <a:endParaRPr lang="en-US" sz="1650" dirty="0"/>
          </a:p>
        </p:txBody>
      </p:sp>
      <p:pic>
        <p:nvPicPr>
          <p:cNvPr id="11" name="Image 3" descr="preencoded.png">    </p:cNvPr>
          <p:cNvPicPr>
            <a:picLocks noChangeAspect="1"/>
          </p:cNvPicPr>
          <p:nvPr/>
        </p:nvPicPr>
        <p:blipFill>
          <a:blip r:embed="rId4"/>
          <a:stretch>
            <a:fillRect/>
          </a:stretch>
        </p:blipFill>
        <p:spPr>
          <a:xfrm>
            <a:off x="6227207" y="6185178"/>
            <a:ext cx="1058228" cy="1269921"/>
          </a:xfrm>
          <a:prstGeom prst="rect">
            <a:avLst/>
          </a:prstGeom>
        </p:spPr>
      </p:pic>
      <p:sp>
        <p:nvSpPr>
          <p:cNvPr id="12" name="Text 6"/>
          <p:cNvSpPr/>
          <p:nvPr/>
        </p:nvSpPr>
        <p:spPr>
          <a:xfrm>
            <a:off x="7602855" y="6396752"/>
            <a:ext cx="2490073" cy="311110"/>
          </a:xfrm>
          <a:prstGeom prst="rect">
            <a:avLst/>
          </a:prstGeom>
          <a:noFill/>
          <a:ln/>
        </p:spPr>
        <p:txBody>
          <a:bodyPr wrap="none" lIns="0" tIns="0" rIns="0" bIns="0" rtlCol="0" anchor="t"/>
          <a:lstStyle/>
          <a:p>
            <a:pPr algn="l"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Extend if Needed</a:t>
            </a:r>
            <a:endParaRPr lang="en-US" sz="1950" dirty="0"/>
          </a:p>
        </p:txBody>
      </p:sp>
      <p:sp>
        <p:nvSpPr>
          <p:cNvPr id="13" name="Text 7"/>
          <p:cNvSpPr/>
          <p:nvPr/>
        </p:nvSpPr>
        <p:spPr>
          <a:xfrm>
            <a:off x="7602855" y="6834783"/>
            <a:ext cx="6286738" cy="338614"/>
          </a:xfrm>
          <a:prstGeom prst="rect">
            <a:avLst/>
          </a:prstGeom>
          <a:noFill/>
          <a:ln/>
        </p:spPr>
        <p:txBody>
          <a:bodyPr wrap="non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Option to extend if no bids are placed.</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08215"/>
            <a:ext cx="6798588"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Bidding and Buying Process</a:t>
            </a:r>
            <a:endParaRPr lang="en-US" sz="4400" dirty="0"/>
          </a:p>
        </p:txBody>
      </p:sp>
      <p:sp>
        <p:nvSpPr>
          <p:cNvPr id="3" name="Text 1"/>
          <p:cNvSpPr/>
          <p:nvPr/>
        </p:nvSpPr>
        <p:spPr>
          <a:xfrm>
            <a:off x="837724" y="3090982"/>
            <a:ext cx="12954952"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Buyers can easily browse and search auctions, place bids, and monitor the auction's progress in real-time. Notifications keep buyers informed of outbid alerts and auction updates, ensuring they never miss an opportunity. Secure payment gateway integrations, such as PayPal or Stripe, guarantee safe and reliable transactions.</a:t>
            </a:r>
            <a:endParaRPr lang="en-US" sz="1850" dirty="0"/>
          </a:p>
        </p:txBody>
      </p:sp>
      <p:sp>
        <p:nvSpPr>
          <p:cNvPr id="4" name="Text 2"/>
          <p:cNvSpPr/>
          <p:nvPr/>
        </p:nvSpPr>
        <p:spPr>
          <a:xfrm>
            <a:off x="837724" y="4748570"/>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Browse Auctions</a:t>
            </a:r>
            <a:endParaRPr lang="en-US" sz="2200" dirty="0"/>
          </a:p>
        </p:txBody>
      </p:sp>
      <p:sp>
        <p:nvSpPr>
          <p:cNvPr id="5" name="Text 3"/>
          <p:cNvSpPr/>
          <p:nvPr/>
        </p:nvSpPr>
        <p:spPr>
          <a:xfrm>
            <a:off x="837724" y="5339834"/>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Find items easily using search and categories.</a:t>
            </a:r>
            <a:endParaRPr lang="en-US" sz="1850" dirty="0"/>
          </a:p>
        </p:txBody>
      </p:sp>
      <p:sp>
        <p:nvSpPr>
          <p:cNvPr id="6" name="Text 4"/>
          <p:cNvSpPr/>
          <p:nvPr/>
        </p:nvSpPr>
        <p:spPr>
          <a:xfrm>
            <a:off x="5357813" y="4748570"/>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Place Bids</a:t>
            </a:r>
            <a:endParaRPr lang="en-US" sz="2200" dirty="0"/>
          </a:p>
        </p:txBody>
      </p:sp>
      <p:sp>
        <p:nvSpPr>
          <p:cNvPr id="7" name="Text 5"/>
          <p:cNvSpPr/>
          <p:nvPr/>
        </p:nvSpPr>
        <p:spPr>
          <a:xfrm>
            <a:off x="5357813" y="5339834"/>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Participate in auctions and track progress.</a:t>
            </a:r>
            <a:endParaRPr lang="en-US" sz="1850" dirty="0"/>
          </a:p>
        </p:txBody>
      </p:sp>
      <p:sp>
        <p:nvSpPr>
          <p:cNvPr id="8" name="Text 6"/>
          <p:cNvSpPr/>
          <p:nvPr/>
        </p:nvSpPr>
        <p:spPr>
          <a:xfrm>
            <a:off x="9877901" y="4748570"/>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Secure Payments</a:t>
            </a:r>
            <a:endParaRPr lang="en-US" sz="2200" dirty="0"/>
          </a:p>
        </p:txBody>
      </p:sp>
      <p:sp>
        <p:nvSpPr>
          <p:cNvPr id="9" name="Text 7"/>
          <p:cNvSpPr/>
          <p:nvPr/>
        </p:nvSpPr>
        <p:spPr>
          <a:xfrm>
            <a:off x="9877901" y="5339834"/>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Use integrated gateways like PayPal and Stripe.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029"/>
          </a:xfrm>
          <a:prstGeom prst="rect">
            <a:avLst/>
          </a:prstGeom>
        </p:spPr>
      </p:pic>
      <p:sp>
        <p:nvSpPr>
          <p:cNvPr id="3" name="Text 0"/>
          <p:cNvSpPr/>
          <p:nvPr/>
        </p:nvSpPr>
        <p:spPr>
          <a:xfrm>
            <a:off x="6284952" y="627459"/>
            <a:ext cx="7546896" cy="1342073"/>
          </a:xfrm>
          <a:prstGeom prst="rect">
            <a:avLst/>
          </a:prstGeom>
          <a:noFill/>
          <a:ln/>
        </p:spPr>
        <p:txBody>
          <a:bodyPr wrap="square" lIns="0" tIns="0" rIns="0" bIns="0" rtlCol="0" anchor="t"/>
          <a:lstStyle/>
          <a:p>
            <a:pPr indent="0" marL="0">
              <a:lnSpc>
                <a:spcPts val="5250"/>
              </a:lnSpc>
              <a:buNone/>
            </a:pPr>
            <a:r>
              <a:rPr lang="en-US" sz="4200" spc="-85" kern="0" dirty="0">
                <a:solidFill>
                  <a:srgbClr val="D73AD7"/>
                </a:solidFill>
                <a:latin typeface="Source Serif Pro Semi Bold" pitchFamily="34" charset="0"/>
                <a:ea typeface="Source Serif Pro Semi Bold" pitchFamily="34" charset="-122"/>
                <a:cs typeface="Source Serif Pro Semi Bold" pitchFamily="34" charset="-120"/>
              </a:rPr>
              <a:t>Auction Categories and Search Functionality</a:t>
            </a:r>
            <a:endParaRPr lang="en-US" sz="4200" dirty="0"/>
          </a:p>
        </p:txBody>
      </p:sp>
      <p:sp>
        <p:nvSpPr>
          <p:cNvPr id="4" name="Text 1"/>
          <p:cNvSpPr/>
          <p:nvPr/>
        </p:nvSpPr>
        <p:spPr>
          <a:xfrm>
            <a:off x="6284952" y="2311718"/>
            <a:ext cx="7546896" cy="182463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platform offers a wide array of auction categories. Advanced search filters enable users to find desired items quickly. Category-specific browsing further simplifies the process, allowing users to focus on their interests. For instance, the "Cars" category sees an average of 5,000 new listings weekly, showcasing the platform's breadth.</a:t>
            </a:r>
            <a:endParaRPr lang="en-US" sz="1750" dirty="0"/>
          </a:p>
        </p:txBody>
      </p:sp>
      <p:sp>
        <p:nvSpPr>
          <p:cNvPr id="5" name="Shape 2"/>
          <p:cNvSpPr/>
          <p:nvPr/>
        </p:nvSpPr>
        <p:spPr>
          <a:xfrm>
            <a:off x="6284952" y="4393049"/>
            <a:ext cx="3659386" cy="1673662"/>
          </a:xfrm>
          <a:prstGeom prst="roundRect">
            <a:avLst>
              <a:gd name="adj" fmla="val 5726"/>
            </a:avLst>
          </a:prstGeom>
          <a:solidFill>
            <a:srgbClr val="F4D4F7"/>
          </a:solidFill>
          <a:ln w="7620">
            <a:solidFill>
              <a:srgbClr val="DABADD"/>
            </a:solidFill>
            <a:prstDash val="solid"/>
          </a:ln>
        </p:spPr>
      </p:sp>
      <p:sp>
        <p:nvSpPr>
          <p:cNvPr id="6" name="Text 3"/>
          <p:cNvSpPr/>
          <p:nvPr/>
        </p:nvSpPr>
        <p:spPr>
          <a:xfrm>
            <a:off x="6520696" y="4628793"/>
            <a:ext cx="2684502" cy="335518"/>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Cars</a:t>
            </a:r>
            <a:endParaRPr lang="en-US" sz="2100" dirty="0"/>
          </a:p>
        </p:txBody>
      </p:sp>
      <p:sp>
        <p:nvSpPr>
          <p:cNvPr id="7" name="Text 4"/>
          <p:cNvSpPr/>
          <p:nvPr/>
        </p:nvSpPr>
        <p:spPr>
          <a:xfrm>
            <a:off x="6520696" y="5101114"/>
            <a:ext cx="3187898" cy="72985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Extensive selection of vehicles for auction.</a:t>
            </a:r>
            <a:endParaRPr lang="en-US" sz="1750" dirty="0"/>
          </a:p>
        </p:txBody>
      </p:sp>
      <p:sp>
        <p:nvSpPr>
          <p:cNvPr id="8" name="Shape 5"/>
          <p:cNvSpPr/>
          <p:nvPr/>
        </p:nvSpPr>
        <p:spPr>
          <a:xfrm>
            <a:off x="10172462" y="4393049"/>
            <a:ext cx="3659386" cy="1673662"/>
          </a:xfrm>
          <a:prstGeom prst="roundRect">
            <a:avLst>
              <a:gd name="adj" fmla="val 5726"/>
            </a:avLst>
          </a:prstGeom>
          <a:solidFill>
            <a:srgbClr val="F4D4F7"/>
          </a:solidFill>
          <a:ln w="7620">
            <a:solidFill>
              <a:srgbClr val="DABADD"/>
            </a:solidFill>
            <a:prstDash val="solid"/>
          </a:ln>
        </p:spPr>
      </p:sp>
      <p:sp>
        <p:nvSpPr>
          <p:cNvPr id="9" name="Text 6"/>
          <p:cNvSpPr/>
          <p:nvPr/>
        </p:nvSpPr>
        <p:spPr>
          <a:xfrm>
            <a:off x="10408206" y="4628793"/>
            <a:ext cx="2684502" cy="335518"/>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Books</a:t>
            </a:r>
            <a:endParaRPr lang="en-US" sz="2100" dirty="0"/>
          </a:p>
        </p:txBody>
      </p:sp>
      <p:sp>
        <p:nvSpPr>
          <p:cNvPr id="10" name="Text 7"/>
          <p:cNvSpPr/>
          <p:nvPr/>
        </p:nvSpPr>
        <p:spPr>
          <a:xfrm>
            <a:off x="10408206" y="5101114"/>
            <a:ext cx="3187898" cy="364927"/>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Rare and popular titles available.</a:t>
            </a:r>
            <a:endParaRPr lang="en-US" sz="1750" dirty="0"/>
          </a:p>
        </p:txBody>
      </p:sp>
      <p:sp>
        <p:nvSpPr>
          <p:cNvPr id="11" name="Shape 8"/>
          <p:cNvSpPr/>
          <p:nvPr/>
        </p:nvSpPr>
        <p:spPr>
          <a:xfrm>
            <a:off x="6284952" y="6294834"/>
            <a:ext cx="7546896" cy="1308735"/>
          </a:xfrm>
          <a:prstGeom prst="roundRect">
            <a:avLst>
              <a:gd name="adj" fmla="val 7323"/>
            </a:avLst>
          </a:prstGeom>
          <a:solidFill>
            <a:srgbClr val="F4D4F7"/>
          </a:solidFill>
          <a:ln w="7620">
            <a:solidFill>
              <a:srgbClr val="DABADD"/>
            </a:solidFill>
            <a:prstDash val="solid"/>
          </a:ln>
        </p:spPr>
      </p:sp>
      <p:sp>
        <p:nvSpPr>
          <p:cNvPr id="12" name="Text 9"/>
          <p:cNvSpPr/>
          <p:nvPr/>
        </p:nvSpPr>
        <p:spPr>
          <a:xfrm>
            <a:off x="6520696" y="6530578"/>
            <a:ext cx="2684502" cy="335518"/>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Music</a:t>
            </a:r>
            <a:endParaRPr lang="en-US" sz="2100" dirty="0"/>
          </a:p>
        </p:txBody>
      </p:sp>
      <p:sp>
        <p:nvSpPr>
          <p:cNvPr id="13" name="Text 10"/>
          <p:cNvSpPr/>
          <p:nvPr/>
        </p:nvSpPr>
        <p:spPr>
          <a:xfrm>
            <a:off x="6520696" y="7002899"/>
            <a:ext cx="7075408" cy="364927"/>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Vinyl records, instruments, and memorabilia.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59349"/>
            <a:ext cx="6887528"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Admin Dashboard Overview</a:t>
            </a:r>
            <a:endParaRPr lang="en-US" sz="4400" dirty="0"/>
          </a:p>
        </p:txBody>
      </p:sp>
      <p:sp>
        <p:nvSpPr>
          <p:cNvPr id="4" name="Text 1"/>
          <p:cNvSpPr/>
          <p:nvPr/>
        </p:nvSpPr>
        <p:spPr>
          <a:xfrm>
            <a:off x="837724" y="2522339"/>
            <a:ext cx="7468553" cy="1915120"/>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admin dashboard provides a centralized hub for managing the platform. Key metrics, such as active users and auctions, are prominently displayed, providing insights at a glance. System performance is easily monitored, ensuring optimal functionality. This comprehensive overview empowers administrators to make informed decisions and maintain platform health.</a:t>
            </a:r>
            <a:endParaRPr lang="en-US" sz="1850" dirty="0"/>
          </a:p>
        </p:txBody>
      </p:sp>
      <p:pic>
        <p:nvPicPr>
          <p:cNvPr id="5" name="Image 1" descr="preencoded.png">    </p:cNvPr>
          <p:cNvPicPr>
            <a:picLocks noChangeAspect="1"/>
          </p:cNvPicPr>
          <p:nvPr/>
        </p:nvPicPr>
        <p:blipFill>
          <a:blip r:embed="rId2"/>
          <a:stretch>
            <a:fillRect/>
          </a:stretch>
        </p:blipFill>
        <p:spPr>
          <a:xfrm>
            <a:off x="837724" y="4706660"/>
            <a:ext cx="562451" cy="562451"/>
          </a:xfrm>
          <a:prstGeom prst="rect">
            <a:avLst/>
          </a:prstGeom>
        </p:spPr>
      </p:pic>
      <p:sp>
        <p:nvSpPr>
          <p:cNvPr id="6" name="Text 2"/>
          <p:cNvSpPr/>
          <p:nvPr/>
        </p:nvSpPr>
        <p:spPr>
          <a:xfrm>
            <a:off x="837724" y="5508427"/>
            <a:ext cx="2250162"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Active Users</a:t>
            </a:r>
            <a:endParaRPr lang="en-US" sz="2200" dirty="0"/>
          </a:p>
        </p:txBody>
      </p:sp>
      <p:sp>
        <p:nvSpPr>
          <p:cNvPr id="7" name="Text 3"/>
          <p:cNvSpPr/>
          <p:nvPr/>
        </p:nvSpPr>
        <p:spPr>
          <a:xfrm>
            <a:off x="837724" y="6003965"/>
            <a:ext cx="225016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Track user engagement and growth.</a:t>
            </a:r>
            <a:endParaRPr lang="en-US" sz="1850" dirty="0"/>
          </a:p>
        </p:txBody>
      </p:sp>
      <p:pic>
        <p:nvPicPr>
          <p:cNvPr id="8" name="Image 2" descr="preencoded.png">    </p:cNvPr>
          <p:cNvPicPr>
            <a:picLocks noChangeAspect="1"/>
          </p:cNvPicPr>
          <p:nvPr/>
        </p:nvPicPr>
        <p:blipFill>
          <a:blip r:embed="rId3"/>
          <a:stretch>
            <a:fillRect/>
          </a:stretch>
        </p:blipFill>
        <p:spPr>
          <a:xfrm>
            <a:off x="3446859" y="4706660"/>
            <a:ext cx="562451" cy="562451"/>
          </a:xfrm>
          <a:prstGeom prst="rect">
            <a:avLst/>
          </a:prstGeom>
        </p:spPr>
      </p:pic>
      <p:sp>
        <p:nvSpPr>
          <p:cNvPr id="9" name="Text 4"/>
          <p:cNvSpPr/>
          <p:nvPr/>
        </p:nvSpPr>
        <p:spPr>
          <a:xfrm>
            <a:off x="3446859" y="5508427"/>
            <a:ext cx="2250162"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Active Auctions</a:t>
            </a:r>
            <a:endParaRPr lang="en-US" sz="2200" dirty="0"/>
          </a:p>
        </p:txBody>
      </p:sp>
      <p:sp>
        <p:nvSpPr>
          <p:cNvPr id="10" name="Text 5"/>
          <p:cNvSpPr/>
          <p:nvPr/>
        </p:nvSpPr>
        <p:spPr>
          <a:xfrm>
            <a:off x="3446859" y="6003965"/>
            <a:ext cx="225016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Monitor current auction activity.</a:t>
            </a:r>
            <a:endParaRPr lang="en-US" sz="1850" dirty="0"/>
          </a:p>
        </p:txBody>
      </p:sp>
      <p:pic>
        <p:nvPicPr>
          <p:cNvPr id="11" name="Image 3" descr="preencoded.png">    </p:cNvPr>
          <p:cNvPicPr>
            <a:picLocks noChangeAspect="1"/>
          </p:cNvPicPr>
          <p:nvPr/>
        </p:nvPicPr>
        <p:blipFill>
          <a:blip r:embed="rId4"/>
          <a:stretch>
            <a:fillRect/>
          </a:stretch>
        </p:blipFill>
        <p:spPr>
          <a:xfrm>
            <a:off x="6055995" y="4706660"/>
            <a:ext cx="562570" cy="562570"/>
          </a:xfrm>
          <a:prstGeom prst="rect">
            <a:avLst/>
          </a:prstGeom>
        </p:spPr>
      </p:pic>
      <p:sp>
        <p:nvSpPr>
          <p:cNvPr id="12" name="Text 6"/>
          <p:cNvSpPr/>
          <p:nvPr/>
        </p:nvSpPr>
        <p:spPr>
          <a:xfrm>
            <a:off x="6055995" y="5508546"/>
            <a:ext cx="2250281"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Support Tickets</a:t>
            </a:r>
            <a:endParaRPr lang="en-US" sz="2200" dirty="0"/>
          </a:p>
        </p:txBody>
      </p:sp>
      <p:sp>
        <p:nvSpPr>
          <p:cNvPr id="13" name="Text 7"/>
          <p:cNvSpPr/>
          <p:nvPr/>
        </p:nvSpPr>
        <p:spPr>
          <a:xfrm>
            <a:off x="6055995" y="6004084"/>
            <a:ext cx="2250281"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Manage and resolve user issues.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5816" y="819626"/>
            <a:ext cx="7533323" cy="685562"/>
          </a:xfrm>
          <a:prstGeom prst="rect">
            <a:avLst/>
          </a:prstGeom>
          <a:noFill/>
          <a:ln/>
        </p:spPr>
        <p:txBody>
          <a:bodyPr wrap="none" lIns="0" tIns="0" rIns="0" bIns="0" rtlCol="0" anchor="t"/>
          <a:lstStyle/>
          <a:p>
            <a:pPr indent="0" marL="0">
              <a:lnSpc>
                <a:spcPts val="5350"/>
              </a:lnSpc>
              <a:buNone/>
            </a:pPr>
            <a:r>
              <a:rPr lang="en-US" sz="4300" spc="-86" kern="0" dirty="0">
                <a:solidFill>
                  <a:srgbClr val="D73AD7"/>
                </a:solidFill>
                <a:latin typeface="Source Serif Pro Semi Bold" pitchFamily="34" charset="0"/>
                <a:ea typeface="Source Serif Pro Semi Bold" pitchFamily="34" charset="-122"/>
                <a:cs typeface="Source Serif Pro Semi Bold" pitchFamily="34" charset="-120"/>
              </a:rPr>
              <a:t>Auction Approval and Rejection</a:t>
            </a:r>
            <a:endParaRPr lang="en-US" sz="4300" dirty="0"/>
          </a:p>
        </p:txBody>
      </p:sp>
      <p:sp>
        <p:nvSpPr>
          <p:cNvPr id="3" name="Text 1"/>
          <p:cNvSpPr/>
          <p:nvPr/>
        </p:nvSpPr>
        <p:spPr>
          <a:xfrm>
            <a:off x="815816" y="1971318"/>
            <a:ext cx="12998768" cy="745808"/>
          </a:xfrm>
          <a:prstGeom prst="rect">
            <a:avLst/>
          </a:prstGeom>
          <a:noFill/>
          <a:ln/>
        </p:spPr>
        <p:txBody>
          <a:bodyPr wrap="square" lIns="0" tIns="0" rIns="0" bIns="0" rtlCol="0" anchor="t"/>
          <a:lstStyle/>
          <a:p>
            <a:pPr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Administrators carefully review new auction listings. Approval or rejection is based on established guidelines, maintaining platform integrity. Clear communication with users regarding their auction status ensures transparency and trust. Daily active moderation is a key feature.</a:t>
            </a:r>
            <a:endParaRPr lang="en-US" sz="1800" dirty="0"/>
          </a:p>
        </p:txBody>
      </p:sp>
      <p:sp>
        <p:nvSpPr>
          <p:cNvPr id="4" name="Text 2"/>
          <p:cNvSpPr/>
          <p:nvPr/>
        </p:nvSpPr>
        <p:spPr>
          <a:xfrm>
            <a:off x="1891308" y="5023247"/>
            <a:ext cx="2742486" cy="342662"/>
          </a:xfrm>
          <a:prstGeom prst="rect">
            <a:avLst/>
          </a:prstGeom>
          <a:noFill/>
          <a:ln/>
        </p:spPr>
        <p:txBody>
          <a:bodyPr wrap="none" lIns="0" tIns="0" rIns="0" bIns="0" rtlCol="0" anchor="t"/>
          <a:lstStyle/>
          <a:p>
            <a:pPr algn="r" indent="0" marL="0">
              <a:lnSpc>
                <a:spcPts val="265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Review Listings</a:t>
            </a:r>
            <a:endParaRPr lang="en-US" sz="2150" dirty="0"/>
          </a:p>
        </p:txBody>
      </p:sp>
      <p:pic>
        <p:nvPicPr>
          <p:cNvPr id="5" name="Image 0" descr="preencoded.png">    </p:cNvPr>
          <p:cNvPicPr>
            <a:picLocks noChangeAspect="1"/>
          </p:cNvPicPr>
          <p:nvPr/>
        </p:nvPicPr>
        <p:blipFill>
          <a:blip r:embed="rId1"/>
          <a:stretch>
            <a:fillRect/>
          </a:stretch>
        </p:blipFill>
        <p:spPr>
          <a:xfrm>
            <a:off x="5099923" y="2979301"/>
            <a:ext cx="4430554" cy="4430554"/>
          </a:xfrm>
          <a:prstGeom prst="rect">
            <a:avLst/>
          </a:prstGeom>
        </p:spPr>
      </p:pic>
      <p:sp>
        <p:nvSpPr>
          <p:cNvPr id="6" name="Text 3"/>
          <p:cNvSpPr/>
          <p:nvPr/>
        </p:nvSpPr>
        <p:spPr>
          <a:xfrm>
            <a:off x="5714643" y="4694753"/>
            <a:ext cx="145733" cy="466130"/>
          </a:xfrm>
          <a:prstGeom prst="rect">
            <a:avLst/>
          </a:prstGeom>
          <a:noFill/>
          <a:ln/>
        </p:spPr>
        <p:txBody>
          <a:bodyPr wrap="none" lIns="0" tIns="0" rIns="0" bIns="0" rtlCol="0" anchor="t"/>
          <a:lstStyle/>
          <a:p>
            <a:pPr indent="0" marL="0">
              <a:lnSpc>
                <a:spcPts val="36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7" name="Text 4"/>
          <p:cNvSpPr/>
          <p:nvPr/>
        </p:nvSpPr>
        <p:spPr>
          <a:xfrm>
            <a:off x="9880044" y="3828217"/>
            <a:ext cx="2742486" cy="342662"/>
          </a:xfrm>
          <a:prstGeom prst="rect">
            <a:avLst/>
          </a:prstGeom>
          <a:noFill/>
          <a:ln/>
        </p:spPr>
        <p:txBody>
          <a:bodyPr wrap="none" lIns="0" tIns="0" rIns="0" bIns="0" rtlCol="0" anchor="t"/>
          <a:lstStyle/>
          <a:p>
            <a:pPr algn="l" indent="0" marL="0">
              <a:lnSpc>
                <a:spcPts val="265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Apply Guidelines</a:t>
            </a:r>
            <a:endParaRPr lang="en-US" sz="2150" dirty="0"/>
          </a:p>
        </p:txBody>
      </p:sp>
      <p:pic>
        <p:nvPicPr>
          <p:cNvPr id="8" name="Image 1" descr="preencoded.png">    </p:cNvPr>
          <p:cNvPicPr>
            <a:picLocks noChangeAspect="1"/>
          </p:cNvPicPr>
          <p:nvPr/>
        </p:nvPicPr>
        <p:blipFill>
          <a:blip r:embed="rId2"/>
          <a:stretch>
            <a:fillRect/>
          </a:stretch>
        </p:blipFill>
        <p:spPr>
          <a:xfrm>
            <a:off x="5099923" y="2979301"/>
            <a:ext cx="4430554" cy="4430554"/>
          </a:xfrm>
          <a:prstGeom prst="rect">
            <a:avLst/>
          </a:prstGeom>
        </p:spPr>
      </p:pic>
      <p:sp>
        <p:nvSpPr>
          <p:cNvPr id="9" name="Text 5"/>
          <p:cNvSpPr/>
          <p:nvPr/>
        </p:nvSpPr>
        <p:spPr>
          <a:xfrm>
            <a:off x="8236982" y="3771781"/>
            <a:ext cx="145733" cy="466130"/>
          </a:xfrm>
          <a:prstGeom prst="rect">
            <a:avLst/>
          </a:prstGeom>
          <a:noFill/>
          <a:ln/>
        </p:spPr>
        <p:txBody>
          <a:bodyPr wrap="none" lIns="0" tIns="0" rIns="0" bIns="0" rtlCol="0" anchor="t"/>
          <a:lstStyle/>
          <a:p>
            <a:pPr indent="0" marL="0">
              <a:lnSpc>
                <a:spcPts val="36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10" name="Text 6"/>
          <p:cNvSpPr/>
          <p:nvPr/>
        </p:nvSpPr>
        <p:spPr>
          <a:xfrm>
            <a:off x="9880044" y="6218277"/>
            <a:ext cx="2742486" cy="342662"/>
          </a:xfrm>
          <a:prstGeom prst="rect">
            <a:avLst/>
          </a:prstGeom>
          <a:noFill/>
          <a:ln/>
        </p:spPr>
        <p:txBody>
          <a:bodyPr wrap="none" lIns="0" tIns="0" rIns="0" bIns="0" rtlCol="0" anchor="t"/>
          <a:lstStyle/>
          <a:p>
            <a:pPr algn="l" indent="0" marL="0">
              <a:lnSpc>
                <a:spcPts val="265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Communicate Status</a:t>
            </a:r>
            <a:endParaRPr lang="en-US" sz="2150" dirty="0"/>
          </a:p>
        </p:txBody>
      </p:sp>
      <p:pic>
        <p:nvPicPr>
          <p:cNvPr id="11" name="Image 2" descr="preencoded.png">    </p:cNvPr>
          <p:cNvPicPr>
            <a:picLocks noChangeAspect="1"/>
          </p:cNvPicPr>
          <p:nvPr/>
        </p:nvPicPr>
        <p:blipFill>
          <a:blip r:embed="rId3"/>
          <a:stretch>
            <a:fillRect/>
          </a:stretch>
        </p:blipFill>
        <p:spPr>
          <a:xfrm>
            <a:off x="5099923" y="2979301"/>
            <a:ext cx="4430554" cy="4430554"/>
          </a:xfrm>
          <a:prstGeom prst="rect">
            <a:avLst/>
          </a:prstGeom>
        </p:spPr>
      </p:pic>
      <p:sp>
        <p:nvSpPr>
          <p:cNvPr id="12" name="Text 7"/>
          <p:cNvSpPr/>
          <p:nvPr/>
        </p:nvSpPr>
        <p:spPr>
          <a:xfrm>
            <a:off x="7775138" y="6417588"/>
            <a:ext cx="145733" cy="466130"/>
          </a:xfrm>
          <a:prstGeom prst="rect">
            <a:avLst/>
          </a:prstGeom>
          <a:noFill/>
          <a:ln/>
        </p:spPr>
        <p:txBody>
          <a:bodyPr wrap="none" lIns="0" tIns="0" rIns="0" bIns="0" rtlCol="0" anchor="t"/>
          <a:lstStyle/>
          <a:p>
            <a:pPr indent="0" marL="0">
              <a:lnSpc>
                <a:spcPts val="36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18661"/>
            <a:ext cx="8580358"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User and Item Details Management</a:t>
            </a:r>
            <a:endParaRPr lang="en-US" sz="4400" dirty="0"/>
          </a:p>
        </p:txBody>
      </p:sp>
      <p:sp>
        <p:nvSpPr>
          <p:cNvPr id="3" name="Text 1"/>
          <p:cNvSpPr/>
          <p:nvPr/>
        </p:nvSpPr>
        <p:spPr>
          <a:xfrm>
            <a:off x="837724" y="1901428"/>
            <a:ext cx="12954952"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Admins have access to comprehensive user profiles and transaction histories, enabling detailed oversight. They can view and manage item details, ensuring accuracy and compliance. Tools for resolving disputes and handling user complaints are readily available, fostering a positive community environment. A user rating and review system further enhances quality control.</a:t>
            </a:r>
            <a:endParaRPr lang="en-US" sz="1850" dirty="0"/>
          </a:p>
        </p:txBody>
      </p:sp>
      <p:pic>
        <p:nvPicPr>
          <p:cNvPr id="4" name="Image 0" descr="preencoded.png">    </p:cNvPr>
          <p:cNvPicPr>
            <a:picLocks noChangeAspect="1"/>
          </p:cNvPicPr>
          <p:nvPr/>
        </p:nvPicPr>
        <p:blipFill>
          <a:blip r:embed="rId1"/>
          <a:stretch>
            <a:fillRect/>
          </a:stretch>
        </p:blipFill>
        <p:spPr>
          <a:xfrm>
            <a:off x="3007638" y="3319701"/>
            <a:ext cx="2137529" cy="1357193"/>
          </a:xfrm>
          <a:prstGeom prst="rect">
            <a:avLst/>
          </a:prstGeom>
        </p:spPr>
      </p:pic>
      <p:sp>
        <p:nvSpPr>
          <p:cNvPr id="5" name="Text 2"/>
          <p:cNvSpPr/>
          <p:nvPr/>
        </p:nvSpPr>
        <p:spPr>
          <a:xfrm>
            <a:off x="4001572" y="3926562"/>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6" name="Text 3"/>
          <p:cNvSpPr/>
          <p:nvPr/>
        </p:nvSpPr>
        <p:spPr>
          <a:xfrm>
            <a:off x="5384482" y="3559016"/>
            <a:ext cx="1520428"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Item Details</a:t>
            </a:r>
            <a:endParaRPr lang="en-US" sz="2200" dirty="0"/>
          </a:p>
        </p:txBody>
      </p:sp>
      <p:sp>
        <p:nvSpPr>
          <p:cNvPr id="7" name="Text 4"/>
          <p:cNvSpPr/>
          <p:nvPr/>
        </p:nvSpPr>
        <p:spPr>
          <a:xfrm>
            <a:off x="5384482" y="4054554"/>
            <a:ext cx="1520428"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Manage Listings</a:t>
            </a:r>
            <a:endParaRPr lang="en-US" sz="1850" dirty="0"/>
          </a:p>
        </p:txBody>
      </p:sp>
      <p:sp>
        <p:nvSpPr>
          <p:cNvPr id="8" name="Shape 5"/>
          <p:cNvSpPr/>
          <p:nvPr/>
        </p:nvSpPr>
        <p:spPr>
          <a:xfrm>
            <a:off x="5204936" y="4691539"/>
            <a:ext cx="8527971" cy="15240"/>
          </a:xfrm>
          <a:prstGeom prst="roundRect">
            <a:avLst>
              <a:gd name="adj" fmla="val 659712"/>
            </a:avLst>
          </a:prstGeom>
          <a:solidFill>
            <a:srgbClr val="DABADD"/>
          </a:solidFill>
          <a:ln/>
        </p:spPr>
      </p:sp>
      <p:pic>
        <p:nvPicPr>
          <p:cNvPr id="9" name="Image 1" descr="preencoded.png">    </p:cNvPr>
          <p:cNvPicPr>
            <a:picLocks noChangeAspect="1"/>
          </p:cNvPicPr>
          <p:nvPr/>
        </p:nvPicPr>
        <p:blipFill>
          <a:blip r:embed="rId2"/>
          <a:stretch>
            <a:fillRect/>
          </a:stretch>
        </p:blipFill>
        <p:spPr>
          <a:xfrm>
            <a:off x="1938814" y="4736663"/>
            <a:ext cx="4275058" cy="1357193"/>
          </a:xfrm>
          <a:prstGeom prst="rect">
            <a:avLst/>
          </a:prstGeom>
        </p:spPr>
      </p:pic>
      <p:sp>
        <p:nvSpPr>
          <p:cNvPr id="10" name="Text 6"/>
          <p:cNvSpPr/>
          <p:nvPr/>
        </p:nvSpPr>
        <p:spPr>
          <a:xfrm>
            <a:off x="4001572" y="5175885"/>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1" name="Text 7"/>
          <p:cNvSpPr/>
          <p:nvPr/>
        </p:nvSpPr>
        <p:spPr>
          <a:xfrm>
            <a:off x="6453187" y="4975979"/>
            <a:ext cx="1458516"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User Profile</a:t>
            </a:r>
            <a:endParaRPr lang="en-US" sz="2200" dirty="0"/>
          </a:p>
        </p:txBody>
      </p:sp>
      <p:sp>
        <p:nvSpPr>
          <p:cNvPr id="12" name="Text 8"/>
          <p:cNvSpPr/>
          <p:nvPr/>
        </p:nvSpPr>
        <p:spPr>
          <a:xfrm>
            <a:off x="6453187" y="5471517"/>
            <a:ext cx="1458516"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Details of user</a:t>
            </a:r>
            <a:endParaRPr lang="en-US" sz="1850" dirty="0"/>
          </a:p>
        </p:txBody>
      </p:sp>
      <p:sp>
        <p:nvSpPr>
          <p:cNvPr id="13" name="Shape 9"/>
          <p:cNvSpPr/>
          <p:nvPr/>
        </p:nvSpPr>
        <p:spPr>
          <a:xfrm>
            <a:off x="6273641" y="6108502"/>
            <a:ext cx="7459266" cy="15240"/>
          </a:xfrm>
          <a:prstGeom prst="roundRect">
            <a:avLst>
              <a:gd name="adj" fmla="val 659712"/>
            </a:avLst>
          </a:prstGeom>
          <a:solidFill>
            <a:srgbClr val="DABADD"/>
          </a:solidFill>
          <a:ln/>
        </p:spPr>
      </p:sp>
      <p:pic>
        <p:nvPicPr>
          <p:cNvPr id="14" name="Image 2" descr="preencoded.png">    </p:cNvPr>
          <p:cNvPicPr>
            <a:picLocks noChangeAspect="1"/>
          </p:cNvPicPr>
          <p:nvPr/>
        </p:nvPicPr>
        <p:blipFill>
          <a:blip r:embed="rId3"/>
          <a:stretch>
            <a:fillRect/>
          </a:stretch>
        </p:blipFill>
        <p:spPr>
          <a:xfrm>
            <a:off x="870109" y="6153626"/>
            <a:ext cx="6412587" cy="1357193"/>
          </a:xfrm>
          <a:prstGeom prst="rect">
            <a:avLst/>
          </a:prstGeom>
        </p:spPr>
      </p:pic>
      <p:sp>
        <p:nvSpPr>
          <p:cNvPr id="15" name="Text 10"/>
          <p:cNvSpPr/>
          <p:nvPr/>
        </p:nvSpPr>
        <p:spPr>
          <a:xfrm>
            <a:off x="4001572" y="6592848"/>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6" name="Text 11"/>
          <p:cNvSpPr/>
          <p:nvPr/>
        </p:nvSpPr>
        <p:spPr>
          <a:xfrm>
            <a:off x="7522012" y="6392942"/>
            <a:ext cx="243780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Transaction History</a:t>
            </a:r>
            <a:endParaRPr lang="en-US" sz="2200" dirty="0"/>
          </a:p>
        </p:txBody>
      </p:sp>
      <p:sp>
        <p:nvSpPr>
          <p:cNvPr id="17" name="Text 12"/>
          <p:cNvSpPr/>
          <p:nvPr/>
        </p:nvSpPr>
        <p:spPr>
          <a:xfrm>
            <a:off x="7522012" y="6888480"/>
            <a:ext cx="2437805"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Purchase logs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0584"/>
          </a:xfrm>
          <a:prstGeom prst="rect">
            <a:avLst/>
          </a:prstGeom>
        </p:spPr>
      </p:pic>
      <p:sp>
        <p:nvSpPr>
          <p:cNvPr id="3" name="Text 0"/>
          <p:cNvSpPr/>
          <p:nvPr/>
        </p:nvSpPr>
        <p:spPr>
          <a:xfrm>
            <a:off x="775692" y="3384947"/>
            <a:ext cx="5461159" cy="651867"/>
          </a:xfrm>
          <a:prstGeom prst="rect">
            <a:avLst/>
          </a:prstGeom>
          <a:noFill/>
          <a:ln/>
        </p:spPr>
        <p:txBody>
          <a:bodyPr wrap="none" lIns="0" tIns="0" rIns="0" bIns="0" rtlCol="0" anchor="t"/>
          <a:lstStyle/>
          <a:p>
            <a:pPr indent="0" marL="0">
              <a:lnSpc>
                <a:spcPts val="5100"/>
              </a:lnSpc>
              <a:buNone/>
            </a:pPr>
            <a:r>
              <a:rPr lang="en-US" sz="4100" spc="-82" kern="0" dirty="0">
                <a:solidFill>
                  <a:srgbClr val="D73AD7"/>
                </a:solidFill>
                <a:latin typeface="Source Serif Pro Semi Bold" pitchFamily="34" charset="0"/>
                <a:ea typeface="Source Serif Pro Semi Bold" pitchFamily="34" charset="-122"/>
                <a:cs typeface="Source Serif Pro Semi Bold" pitchFamily="34" charset="-120"/>
              </a:rPr>
              <a:t>Reporting and Analytics</a:t>
            </a:r>
            <a:endParaRPr lang="en-US" sz="4100" dirty="0"/>
          </a:p>
        </p:txBody>
      </p:sp>
      <p:sp>
        <p:nvSpPr>
          <p:cNvPr id="4" name="Text 1"/>
          <p:cNvSpPr/>
          <p:nvPr/>
        </p:nvSpPr>
        <p:spPr>
          <a:xfrm>
            <a:off x="775692" y="4369237"/>
            <a:ext cx="13079016" cy="1064062"/>
          </a:xfrm>
          <a:prstGeom prst="rect">
            <a:avLst/>
          </a:prstGeom>
          <a:noFill/>
          <a:ln/>
        </p:spPr>
        <p:txBody>
          <a:bodyPr wrap="square" lIns="0" tIns="0" rIns="0" bIns="0" rtlCol="0" anchor="t"/>
          <a:lstStyle/>
          <a:p>
            <a:pP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Detailed reports on auction activity can be generated, providing valuable insights. Key performance indicators (KPIs) are tracked, enabling data-driven decisions. These analytics support platform optimization, identifying trends and areas for improvement. Reports on the most popular auction categories inform strategic adjustments.</a:t>
            </a:r>
            <a:endParaRPr lang="en-US" sz="1700" dirty="0"/>
          </a:p>
        </p:txBody>
      </p:sp>
      <p:sp>
        <p:nvSpPr>
          <p:cNvPr id="5" name="Text 2"/>
          <p:cNvSpPr/>
          <p:nvPr/>
        </p:nvSpPr>
        <p:spPr>
          <a:xfrm>
            <a:off x="775692" y="5793343"/>
            <a:ext cx="4138017" cy="731401"/>
          </a:xfrm>
          <a:prstGeom prst="rect">
            <a:avLst/>
          </a:prstGeom>
          <a:noFill/>
          <a:ln/>
        </p:spPr>
        <p:txBody>
          <a:bodyPr wrap="none" lIns="0" tIns="0" rIns="0" bIns="0" rtlCol="0" anchor="t"/>
          <a:lstStyle/>
          <a:p>
            <a:pPr algn="ctr" indent="0" marL="0">
              <a:lnSpc>
                <a:spcPts val="5750"/>
              </a:lnSpc>
              <a:buNone/>
            </a:pPr>
            <a:r>
              <a:rPr lang="en-US" sz="5750" spc="-115" kern="0" dirty="0">
                <a:solidFill>
                  <a:srgbClr val="272525"/>
                </a:solidFill>
                <a:latin typeface="Source Serif Pro Semi Bold" pitchFamily="34" charset="0"/>
                <a:ea typeface="Source Serif Pro Semi Bold" pitchFamily="34" charset="-122"/>
                <a:cs typeface="Source Serif Pro Semi Bold" pitchFamily="34" charset="-120"/>
              </a:rPr>
              <a:t>250K</a:t>
            </a:r>
            <a:endParaRPr lang="en-US" sz="5750" dirty="0"/>
          </a:p>
        </p:txBody>
      </p:sp>
      <p:sp>
        <p:nvSpPr>
          <p:cNvPr id="6" name="Text 3"/>
          <p:cNvSpPr/>
          <p:nvPr/>
        </p:nvSpPr>
        <p:spPr>
          <a:xfrm>
            <a:off x="1540907" y="6801683"/>
            <a:ext cx="2607588" cy="325874"/>
          </a:xfrm>
          <a:prstGeom prst="rect">
            <a:avLst/>
          </a:prstGeom>
          <a:noFill/>
          <a:ln/>
        </p:spPr>
        <p:txBody>
          <a:bodyPr wrap="none" lIns="0" tIns="0" rIns="0" bIns="0" rtlCol="0" anchor="t"/>
          <a:lstStyle/>
          <a:p>
            <a:pPr algn="ct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Active Users</a:t>
            </a:r>
            <a:endParaRPr lang="en-US" sz="2050" dirty="0"/>
          </a:p>
        </p:txBody>
      </p:sp>
      <p:sp>
        <p:nvSpPr>
          <p:cNvPr id="7" name="Text 4"/>
          <p:cNvSpPr/>
          <p:nvPr/>
        </p:nvSpPr>
        <p:spPr>
          <a:xfrm>
            <a:off x="775692" y="7260431"/>
            <a:ext cx="4138017" cy="354687"/>
          </a:xfrm>
          <a:prstGeom prst="rect">
            <a:avLst/>
          </a:prstGeom>
          <a:noFill/>
          <a:ln/>
        </p:spPr>
        <p:txBody>
          <a:bodyPr wrap="none" lIns="0" tIns="0" rIns="0" bIns="0" rtlCol="0" anchor="t"/>
          <a:lstStyle/>
          <a:p>
            <a:pPr algn="ct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The growth of active users in the platform.</a:t>
            </a:r>
            <a:endParaRPr lang="en-US" sz="1700" dirty="0"/>
          </a:p>
        </p:txBody>
      </p:sp>
      <p:sp>
        <p:nvSpPr>
          <p:cNvPr id="8" name="Text 5"/>
          <p:cNvSpPr/>
          <p:nvPr/>
        </p:nvSpPr>
        <p:spPr>
          <a:xfrm>
            <a:off x="5246132" y="5793343"/>
            <a:ext cx="4138017" cy="731401"/>
          </a:xfrm>
          <a:prstGeom prst="rect">
            <a:avLst/>
          </a:prstGeom>
          <a:noFill/>
          <a:ln/>
        </p:spPr>
        <p:txBody>
          <a:bodyPr wrap="none" lIns="0" tIns="0" rIns="0" bIns="0" rtlCol="0" anchor="t"/>
          <a:lstStyle/>
          <a:p>
            <a:pPr algn="ctr" indent="0" marL="0">
              <a:lnSpc>
                <a:spcPts val="5750"/>
              </a:lnSpc>
              <a:buNone/>
            </a:pPr>
            <a:r>
              <a:rPr lang="en-US" sz="5750" spc="-115" kern="0" dirty="0">
                <a:solidFill>
                  <a:srgbClr val="272525"/>
                </a:solidFill>
                <a:latin typeface="Source Serif Pro Semi Bold" pitchFamily="34" charset="0"/>
                <a:ea typeface="Source Serif Pro Semi Bold" pitchFamily="34" charset="-122"/>
                <a:cs typeface="Source Serif Pro Semi Bold" pitchFamily="34" charset="-120"/>
              </a:rPr>
              <a:t>12K</a:t>
            </a:r>
            <a:endParaRPr lang="en-US" sz="5750" dirty="0"/>
          </a:p>
        </p:txBody>
      </p:sp>
      <p:sp>
        <p:nvSpPr>
          <p:cNvPr id="9" name="Text 6"/>
          <p:cNvSpPr/>
          <p:nvPr/>
        </p:nvSpPr>
        <p:spPr>
          <a:xfrm>
            <a:off x="6011347" y="6801683"/>
            <a:ext cx="2607588" cy="325874"/>
          </a:xfrm>
          <a:prstGeom prst="rect">
            <a:avLst/>
          </a:prstGeom>
          <a:noFill/>
          <a:ln/>
        </p:spPr>
        <p:txBody>
          <a:bodyPr wrap="none" lIns="0" tIns="0" rIns="0" bIns="0" rtlCol="0" anchor="t"/>
          <a:lstStyle/>
          <a:p>
            <a:pPr algn="ct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Daily Auctions</a:t>
            </a:r>
            <a:endParaRPr lang="en-US" sz="2050" dirty="0"/>
          </a:p>
        </p:txBody>
      </p:sp>
      <p:sp>
        <p:nvSpPr>
          <p:cNvPr id="10" name="Text 7"/>
          <p:cNvSpPr/>
          <p:nvPr/>
        </p:nvSpPr>
        <p:spPr>
          <a:xfrm>
            <a:off x="5246132" y="7260431"/>
            <a:ext cx="4138017" cy="354687"/>
          </a:xfrm>
          <a:prstGeom prst="rect">
            <a:avLst/>
          </a:prstGeom>
          <a:noFill/>
          <a:ln/>
        </p:spPr>
        <p:txBody>
          <a:bodyPr wrap="none" lIns="0" tIns="0" rIns="0" bIns="0" rtlCol="0" anchor="t"/>
          <a:lstStyle/>
          <a:p>
            <a:pPr algn="ct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The number of auctions completed in a day</a:t>
            </a:r>
            <a:endParaRPr lang="en-US" sz="1700" dirty="0"/>
          </a:p>
        </p:txBody>
      </p:sp>
      <p:sp>
        <p:nvSpPr>
          <p:cNvPr id="11" name="Text 8"/>
          <p:cNvSpPr/>
          <p:nvPr/>
        </p:nvSpPr>
        <p:spPr>
          <a:xfrm>
            <a:off x="9716572" y="5793343"/>
            <a:ext cx="4138136" cy="731401"/>
          </a:xfrm>
          <a:prstGeom prst="rect">
            <a:avLst/>
          </a:prstGeom>
          <a:noFill/>
          <a:ln/>
        </p:spPr>
        <p:txBody>
          <a:bodyPr wrap="none" lIns="0" tIns="0" rIns="0" bIns="0" rtlCol="0" anchor="t"/>
          <a:lstStyle/>
          <a:p>
            <a:pPr algn="ctr" indent="0" marL="0">
              <a:lnSpc>
                <a:spcPts val="5750"/>
              </a:lnSpc>
              <a:buNone/>
            </a:pPr>
            <a:r>
              <a:rPr lang="en-US" sz="5750" spc="-115" kern="0" dirty="0">
                <a:solidFill>
                  <a:srgbClr val="272525"/>
                </a:solidFill>
                <a:latin typeface="Source Serif Pro Semi Bold" pitchFamily="34" charset="0"/>
                <a:ea typeface="Source Serif Pro Semi Bold" pitchFamily="34" charset="-122"/>
                <a:cs typeface="Source Serif Pro Semi Bold" pitchFamily="34" charset="-120"/>
              </a:rPr>
              <a:t>$5M</a:t>
            </a:r>
            <a:endParaRPr lang="en-US" sz="5750" dirty="0"/>
          </a:p>
        </p:txBody>
      </p:sp>
      <p:sp>
        <p:nvSpPr>
          <p:cNvPr id="12" name="Text 9"/>
          <p:cNvSpPr/>
          <p:nvPr/>
        </p:nvSpPr>
        <p:spPr>
          <a:xfrm>
            <a:off x="10481786" y="6801683"/>
            <a:ext cx="2607588" cy="325874"/>
          </a:xfrm>
          <a:prstGeom prst="rect">
            <a:avLst/>
          </a:prstGeom>
          <a:noFill/>
          <a:ln/>
        </p:spPr>
        <p:txBody>
          <a:bodyPr wrap="none" lIns="0" tIns="0" rIns="0" bIns="0" rtlCol="0" anchor="t"/>
          <a:lstStyle/>
          <a:p>
            <a:pPr algn="ct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Revenue</a:t>
            </a:r>
            <a:endParaRPr lang="en-US" sz="2050" dirty="0"/>
          </a:p>
        </p:txBody>
      </p:sp>
      <p:sp>
        <p:nvSpPr>
          <p:cNvPr id="13" name="Text 10"/>
          <p:cNvSpPr/>
          <p:nvPr/>
        </p:nvSpPr>
        <p:spPr>
          <a:xfrm>
            <a:off x="9716572" y="7260431"/>
            <a:ext cx="4138136" cy="354687"/>
          </a:xfrm>
          <a:prstGeom prst="rect">
            <a:avLst/>
          </a:prstGeom>
          <a:noFill/>
          <a:ln/>
        </p:spPr>
        <p:txBody>
          <a:bodyPr wrap="none" lIns="0" tIns="0" rIns="0" bIns="0" rtlCol="0" anchor="t"/>
          <a:lstStyle/>
          <a:p>
            <a:pPr algn="ctr" indent="0" marL="0">
              <a:lnSpc>
                <a:spcPts val="2750"/>
              </a:lnSpc>
              <a:buNone/>
            </a:pPr>
            <a:r>
              <a:rPr lang="en-US" sz="1700" spc="-35" kern="0" dirty="0">
                <a:solidFill>
                  <a:srgbClr val="272525"/>
                </a:solidFill>
                <a:latin typeface="Source Sans Pro" pitchFamily="34" charset="0"/>
                <a:ea typeface="Source Sans Pro" pitchFamily="34" charset="-122"/>
                <a:cs typeface="Source Sans Pro" pitchFamily="34" charset="-120"/>
              </a:rPr>
              <a:t>The total revenue generated.</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2025-03-03T15:59:32Z</dcterms:created>
  <dcterms:modified xsi:type="dcterms:W3CDTF">2025-03-03T15:59:32Z</dcterms:modified>
</cp:coreProperties>
</file>